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3" r:id="rId4"/>
    <p:sldId id="262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8" r:id="rId13"/>
    <p:sldId id="269" r:id="rId14"/>
    <p:sldId id="272" r:id="rId15"/>
    <p:sldId id="273" r:id="rId16"/>
    <p:sldId id="271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896" y="-7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547" y="640081"/>
            <a:ext cx="8637073" cy="275844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en-US" dirty="0" smtClean="0"/>
              <a:t>ERASMUS</a:t>
            </a:r>
            <a:r>
              <a:rPr lang="en-US" dirty="0"/>
              <a:t>+ </a:t>
            </a:r>
            <a:r>
              <a:rPr lang="en-US" dirty="0" smtClean="0"/>
              <a:t>PROJEKTI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MOBILNOSTI</a:t>
            </a: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460" y="3672840"/>
            <a:ext cx="9667540" cy="1996440"/>
          </a:xfrm>
        </p:spPr>
        <p:txBody>
          <a:bodyPr vert="horz" lIns="91440" tIns="91440" rIns="91440" bIns="91440" rtlCol="0" anchor="t">
            <a:normAutofit fontScale="77500" lnSpcReduction="20000"/>
          </a:bodyPr>
          <a:lstStyle/>
          <a:p>
            <a:r>
              <a:rPr lang="en-US" dirty="0"/>
              <a:t>                                              </a:t>
            </a:r>
            <a:r>
              <a:rPr lang="en-US" sz="2000" dirty="0"/>
              <a:t>  </a:t>
            </a:r>
            <a:endParaRPr lang="hr-HR" sz="2000" dirty="0" smtClean="0"/>
          </a:p>
          <a:p>
            <a:pPr algn="ctr"/>
            <a:r>
              <a:rPr lang="en-US" sz="3300" dirty="0" err="1" smtClean="0"/>
              <a:t>PrIMJER</a:t>
            </a:r>
            <a:r>
              <a:rPr lang="en-US" sz="3300" dirty="0" smtClean="0"/>
              <a:t> </a:t>
            </a:r>
            <a:r>
              <a:rPr lang="en-US" sz="3300" dirty="0"/>
              <a:t>DOBRE </a:t>
            </a:r>
            <a:r>
              <a:rPr lang="en-US" sz="3300" dirty="0" smtClean="0"/>
              <a:t>PRAKSE</a:t>
            </a:r>
            <a:r>
              <a:rPr lang="hr-HR" sz="3300" dirty="0" smtClean="0"/>
              <a:t> i CJELOŽIVOTNOG UČENJA</a:t>
            </a:r>
          </a:p>
          <a:p>
            <a:pPr algn="ctr"/>
            <a:r>
              <a:rPr lang="hr-HR" sz="3300" cap="none" dirty="0"/>
              <a:t>	</a:t>
            </a:r>
            <a:r>
              <a:rPr lang="hr-HR" sz="3300" cap="none" dirty="0" smtClean="0"/>
              <a:t>					Psihologinja Sanja Novak</a:t>
            </a:r>
            <a:endParaRPr lang="hr-HR" sz="3300" cap="none" dirty="0"/>
          </a:p>
          <a:p>
            <a:pPr algn="ctr"/>
            <a:r>
              <a:rPr lang="hr-HR" sz="3300" cap="none" dirty="0" smtClean="0"/>
              <a:t>                                                          Split, 2. listopada 2017</a:t>
            </a:r>
            <a:r>
              <a:rPr lang="hr-HR" sz="2000" cap="none" dirty="0" smtClean="0"/>
              <a:t>.</a:t>
            </a:r>
            <a:endParaRPr lang="en-US" sz="2000" cap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4" y="4938078"/>
            <a:ext cx="27860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620" y="228600"/>
            <a:ext cx="15113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289561"/>
            <a:ext cx="9603275" cy="156419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i="1" dirty="0"/>
              <a:t>PROJEKT MOBILNOSTI</a:t>
            </a:r>
            <a:r>
              <a:rPr lang="it-IT" dirty="0"/>
              <a:t/>
            </a:r>
            <a:br>
              <a:rPr lang="it-IT" dirty="0"/>
            </a:br>
            <a:r>
              <a:rPr lang="it-IT" sz="3600" dirty="0"/>
              <a:t>Leonardo da Vinci 2012.</a:t>
            </a:r>
            <a:br>
              <a:rPr lang="it-IT" sz="3600" dirty="0"/>
            </a:br>
            <a:r>
              <a:rPr lang="it-IT" sz="3600" dirty="0"/>
              <a:t>„TIMSKA IZRADA AUTOMOBILA BUDUĆNOSTI”</a:t>
            </a:r>
            <a:br>
              <a:rPr lang="it-IT" sz="3600" dirty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Leipzig</a:t>
            </a:r>
            <a:r>
              <a:rPr lang="hr-HR" dirty="0"/>
              <a:t>, Njemačka</a:t>
            </a:r>
          </a:p>
          <a:p>
            <a:r>
              <a:rPr lang="hr-HR" dirty="0"/>
              <a:t>10 učenika: 5 autoelektričara, 2 automehaničara, 1 autolimar, </a:t>
            </a:r>
          </a:p>
          <a:p>
            <a:r>
              <a:rPr lang="hr-HR" dirty="0"/>
              <a:t>     2 elektromehaničara i 1 nastavnik pratitelj (ukupno 12 sudionika).</a:t>
            </a:r>
          </a:p>
          <a:p>
            <a:r>
              <a:rPr lang="hr-HR" dirty="0"/>
              <a:t>Trajanje projekta: 1 godina</a:t>
            </a:r>
          </a:p>
          <a:p>
            <a:r>
              <a:rPr lang="hr-HR" dirty="0"/>
              <a:t>2 tjedna mobilnosti u ožujku 2013.</a:t>
            </a:r>
          </a:p>
          <a:p>
            <a:r>
              <a:rPr lang="hr-HR" dirty="0"/>
              <a:t>Potpora Agencije za mobilnost u iznosu od 17.251,00  eura. </a:t>
            </a:r>
          </a:p>
          <a:p>
            <a:r>
              <a:rPr lang="hr-HR" dirty="0"/>
              <a:t>U „Slobodnoj Dalmaciji”objavljen članak o projektu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346575"/>
            <a:ext cx="36576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385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198120"/>
            <a:ext cx="9603275" cy="1655635"/>
          </a:xfrm>
        </p:spPr>
        <p:txBody>
          <a:bodyPr>
            <a:normAutofit/>
          </a:bodyPr>
          <a:lstStyle/>
          <a:p>
            <a:pPr algn="ctr"/>
            <a:r>
              <a:rPr lang="hr-HR" sz="4400" i="1" dirty="0"/>
              <a:t>PROJEKT MOBILNOSTI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ERASMUS+ 2014.</a:t>
            </a:r>
            <a:br>
              <a:rPr lang="hr-HR" dirty="0"/>
            </a:br>
            <a:r>
              <a:rPr lang="hr-HR" dirty="0" smtClean="0"/>
              <a:t>„ZNANJE </a:t>
            </a:r>
            <a:r>
              <a:rPr lang="hr-HR" dirty="0"/>
              <a:t>JE </a:t>
            </a:r>
            <a:r>
              <a:rPr lang="hr-HR" dirty="0" smtClean="0"/>
              <a:t>BOGATSTVO!”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Cork</a:t>
            </a:r>
            <a:r>
              <a:rPr lang="hr-HR" dirty="0"/>
              <a:t>, Irska</a:t>
            </a:r>
          </a:p>
          <a:p>
            <a:r>
              <a:rPr lang="hr-HR" dirty="0"/>
              <a:t>15 učenika: 3 autoelektričara, 3 automehaničara, 3 autolimara, </a:t>
            </a:r>
            <a:r>
              <a:rPr lang="hr-HR" dirty="0" smtClean="0"/>
              <a:t> 3 </a:t>
            </a:r>
            <a:r>
              <a:rPr lang="hr-HR" dirty="0"/>
              <a:t>elektroničara-mehaničara, 3 stolara i 2 nastavnika pratitelja  </a:t>
            </a:r>
            <a:r>
              <a:rPr lang="hr-HR" dirty="0" smtClean="0"/>
              <a:t>(</a:t>
            </a:r>
            <a:r>
              <a:rPr lang="hr-HR" dirty="0"/>
              <a:t>ukupno 17 sudionika).</a:t>
            </a:r>
          </a:p>
          <a:p>
            <a:r>
              <a:rPr lang="hr-HR" dirty="0"/>
              <a:t>Trajanje projekta: 1 godina</a:t>
            </a:r>
          </a:p>
          <a:p>
            <a:r>
              <a:rPr lang="hr-HR" dirty="0"/>
              <a:t>2 tjedna mobilnosti u travnju </a:t>
            </a:r>
            <a:r>
              <a:rPr lang="hr-HR" dirty="0" smtClean="0"/>
              <a:t>2015.</a:t>
            </a:r>
          </a:p>
          <a:p>
            <a:r>
              <a:rPr lang="hr-HR" dirty="0" smtClean="0"/>
              <a:t>Potpora </a:t>
            </a:r>
            <a:r>
              <a:rPr lang="hr-HR" dirty="0"/>
              <a:t>Agencije za mobilnost u iznosu od 36.402,00 eura. </a:t>
            </a:r>
          </a:p>
          <a:p>
            <a:r>
              <a:rPr lang="hr-HR" dirty="0"/>
              <a:t>U „Slobodnoj Dalmaciji”objavljen članak o projektu.</a:t>
            </a:r>
          </a:p>
          <a:p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132263"/>
            <a:ext cx="365760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92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4645025"/>
            <a:ext cx="393223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2050"/>
            <a:ext cx="3947160" cy="22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137160"/>
            <a:ext cx="9603275" cy="1615440"/>
          </a:xfrm>
        </p:spPr>
        <p:txBody>
          <a:bodyPr>
            <a:normAutofit/>
          </a:bodyPr>
          <a:lstStyle/>
          <a:p>
            <a:pPr algn="ctr"/>
            <a:r>
              <a:rPr lang="hr-HR" sz="4000" i="1" dirty="0">
                <a:solidFill>
                  <a:prstClr val="black"/>
                </a:solidFill>
              </a:rPr>
              <a:t>PROJEKT MOBILNOSTI</a:t>
            </a:r>
            <a:r>
              <a:rPr lang="hr-HR" dirty="0">
                <a:solidFill>
                  <a:prstClr val="black"/>
                </a:solidFill>
              </a:rPr>
              <a:t/>
            </a:r>
            <a:br>
              <a:rPr lang="hr-HR" dirty="0">
                <a:solidFill>
                  <a:prstClr val="black"/>
                </a:solidFill>
              </a:rPr>
            </a:br>
            <a:r>
              <a:rPr lang="hr-HR" dirty="0">
                <a:solidFill>
                  <a:prstClr val="black"/>
                </a:solidFill>
              </a:rPr>
              <a:t>ERASMUS+ </a:t>
            </a:r>
            <a:r>
              <a:rPr lang="hr-HR" dirty="0" smtClean="0">
                <a:solidFill>
                  <a:prstClr val="black"/>
                </a:solidFill>
              </a:rPr>
              <a:t>2015.</a:t>
            </a:r>
            <a:br>
              <a:rPr lang="hr-HR" dirty="0" smtClean="0">
                <a:solidFill>
                  <a:prstClr val="black"/>
                </a:solidFill>
              </a:rPr>
            </a:br>
            <a:r>
              <a:rPr lang="hr-HR" dirty="0" smtClean="0">
                <a:solidFill>
                  <a:prstClr val="black"/>
                </a:solidFill>
              </a:rPr>
              <a:t>„LEARNING THROUGH ACTIVITY IS FUN!”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25880" y="1935480"/>
            <a:ext cx="10759439" cy="397764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Njemačka, </a:t>
            </a:r>
            <a:r>
              <a:rPr lang="hr-HR" dirty="0" err="1"/>
              <a:t>Kiel</a:t>
            </a:r>
            <a:r>
              <a:rPr lang="hr-HR" dirty="0"/>
              <a:t> / Španjolska, Sevilla</a:t>
            </a:r>
          </a:p>
          <a:p>
            <a:r>
              <a:rPr lang="hr-HR" dirty="0"/>
              <a:t>34 sudionika (30 učenika i 4 nastavnika)</a:t>
            </a:r>
          </a:p>
          <a:p>
            <a:r>
              <a:rPr lang="hr-HR" dirty="0"/>
              <a:t>15 učenika elektro struke:10 autoelektričara, 4 elektroinstalatera, 1 elektromehaničar i 2 </a:t>
            </a:r>
            <a:r>
              <a:rPr lang="hr-HR" dirty="0" smtClean="0"/>
              <a:t>nastavnika-pratitelja-</a:t>
            </a:r>
            <a:r>
              <a:rPr lang="hr-HR" dirty="0" err="1" smtClean="0"/>
              <a:t>Kiel</a:t>
            </a:r>
            <a:endParaRPr lang="hr-HR" dirty="0"/>
          </a:p>
          <a:p>
            <a:r>
              <a:rPr lang="hr-HR" dirty="0"/>
              <a:t>15 učenika strojarske struke: </a:t>
            </a:r>
            <a:r>
              <a:rPr lang="hr-HR" dirty="0" smtClean="0"/>
              <a:t> 8 </a:t>
            </a:r>
            <a:r>
              <a:rPr lang="hr-HR" dirty="0"/>
              <a:t>instalatera grijanja i 7 vodoinstalatera i 2 nastavnika-pratitelja</a:t>
            </a:r>
            <a:r>
              <a:rPr lang="hr-HR" dirty="0" smtClean="0"/>
              <a:t>:-</a:t>
            </a:r>
            <a:r>
              <a:rPr lang="hr-HR" dirty="0"/>
              <a:t>Sevilla</a:t>
            </a:r>
          </a:p>
          <a:p>
            <a:r>
              <a:rPr lang="hr-HR" dirty="0"/>
              <a:t>Trajanje projekta: 1 godina, dva tijeka mobilnosti-2 tjedna mobilnosti u studenom u </a:t>
            </a:r>
            <a:r>
              <a:rPr lang="hr-HR" dirty="0" err="1"/>
              <a:t>Kielu</a:t>
            </a:r>
            <a:r>
              <a:rPr lang="hr-HR" dirty="0"/>
              <a:t> i 2 tjedna mobilnosti u travnju u </a:t>
            </a:r>
            <a:r>
              <a:rPr lang="hr-HR" dirty="0" smtClean="0"/>
              <a:t>Sevilli.</a:t>
            </a:r>
          </a:p>
          <a:p>
            <a:r>
              <a:rPr lang="pl-PL" dirty="0"/>
              <a:t>Potpora Agencije za mobilnost u iznosu od </a:t>
            </a:r>
            <a:r>
              <a:rPr lang="pl-PL" dirty="0" smtClean="0"/>
              <a:t>58,964.00  </a:t>
            </a:r>
            <a:r>
              <a:rPr lang="pl-PL" dirty="0"/>
              <a:t>eura. </a:t>
            </a:r>
            <a:endParaRPr lang="hr-HR" dirty="0"/>
          </a:p>
          <a:p>
            <a:pPr lvl="5"/>
            <a:r>
              <a:rPr lang="hr-HR" sz="2000" dirty="0" smtClean="0"/>
              <a:t>U </a:t>
            </a:r>
            <a:r>
              <a:rPr lang="hr-HR" sz="2000" dirty="0"/>
              <a:t>„Slobodnoj Dalmaciji”objavljen </a:t>
            </a:r>
            <a:r>
              <a:rPr lang="hr-HR" sz="2000" dirty="0" smtClean="0"/>
              <a:t>članak.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75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228600"/>
            <a:ext cx="9603275" cy="1625155"/>
          </a:xfrm>
        </p:spPr>
        <p:txBody>
          <a:bodyPr/>
          <a:lstStyle/>
          <a:p>
            <a:pPr algn="ctr"/>
            <a:r>
              <a:rPr lang="hr-HR" sz="4000" i="1" dirty="0"/>
              <a:t>PROJEKT MOBILNOSTI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ERASMUS+ </a:t>
            </a:r>
            <a:r>
              <a:rPr lang="hr-HR" dirty="0" smtClean="0"/>
              <a:t>2016.</a:t>
            </a:r>
            <a:br>
              <a:rPr lang="hr-HR" dirty="0" smtClean="0"/>
            </a:br>
            <a:r>
              <a:rPr lang="hr-HR" dirty="0" smtClean="0"/>
              <a:t>„TRAVELING AND LEARNING”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88828"/>
          </a:xfrm>
        </p:spPr>
        <p:txBody>
          <a:bodyPr>
            <a:normAutofit/>
          </a:bodyPr>
          <a:lstStyle/>
          <a:p>
            <a:r>
              <a:rPr lang="hr-HR" dirty="0" err="1"/>
              <a:t>Kiel</a:t>
            </a:r>
            <a:r>
              <a:rPr lang="hr-HR" dirty="0"/>
              <a:t>, Njemačka i </a:t>
            </a:r>
            <a:r>
              <a:rPr lang="hr-HR" dirty="0" err="1"/>
              <a:t>Clermont</a:t>
            </a:r>
            <a:r>
              <a:rPr lang="hr-HR" dirty="0"/>
              <a:t>-</a:t>
            </a:r>
            <a:r>
              <a:rPr lang="hr-HR" dirty="0" err="1"/>
              <a:t>Ferrand</a:t>
            </a:r>
            <a:r>
              <a:rPr lang="hr-HR" dirty="0"/>
              <a:t>, Francuska</a:t>
            </a:r>
          </a:p>
          <a:p>
            <a:r>
              <a:rPr lang="hr-HR" dirty="0"/>
              <a:t>16 učenika, 2 nastavnika-pratitelja, 2 nastavnika praktične nastave</a:t>
            </a:r>
          </a:p>
          <a:p>
            <a:r>
              <a:rPr lang="hr-HR" dirty="0"/>
              <a:t>2 tijeka mobilnosti istovremeno: </a:t>
            </a:r>
            <a:r>
              <a:rPr lang="hr-HR" dirty="0" smtClean="0"/>
              <a:t> dva tjedna u travnju 2017. učenici i nastavnici pratitelji, </a:t>
            </a:r>
            <a:r>
              <a:rPr lang="hr-HR" dirty="0"/>
              <a:t>a </a:t>
            </a:r>
            <a:r>
              <a:rPr lang="hr-HR" dirty="0" smtClean="0"/>
              <a:t>tjedan dana nastavnici  praktične </a:t>
            </a:r>
            <a:r>
              <a:rPr lang="hr-HR" dirty="0"/>
              <a:t>nastave</a:t>
            </a:r>
            <a:r>
              <a:rPr lang="hr-HR" dirty="0" smtClean="0"/>
              <a:t>.</a:t>
            </a:r>
          </a:p>
          <a:p>
            <a:r>
              <a:rPr lang="hr-HR" dirty="0"/>
              <a:t>Trajanje projekta: 1 </a:t>
            </a:r>
            <a:r>
              <a:rPr lang="hr-HR" dirty="0" smtClean="0"/>
              <a:t>godina</a:t>
            </a:r>
            <a:endParaRPr lang="hr-HR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Potpora Agencije za mobilnost </a:t>
            </a:r>
            <a:endParaRPr lang="pl-PL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u </a:t>
            </a:r>
            <a:r>
              <a:rPr lang="pl-PL" dirty="0"/>
              <a:t>iznosu od </a:t>
            </a:r>
            <a:r>
              <a:rPr lang="pl-PL" dirty="0" smtClean="0"/>
              <a:t>37.556,00 </a:t>
            </a:r>
            <a:r>
              <a:rPr lang="pl-PL" dirty="0"/>
              <a:t>eura. </a:t>
            </a:r>
            <a:endParaRPr lang="pl-PL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smtClean="0"/>
              <a:t>Prezentacija u CISOK-u, Dani srednjih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škola SDŽ.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0" y="3383280"/>
            <a:ext cx="3169920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60520"/>
            <a:ext cx="3593049" cy="269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0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487681"/>
            <a:ext cx="9603275" cy="1366074"/>
          </a:xfrm>
        </p:spPr>
        <p:txBody>
          <a:bodyPr/>
          <a:lstStyle/>
          <a:p>
            <a:pPr algn="ctr"/>
            <a:r>
              <a:rPr lang="hr-HR" dirty="0" smtClean="0"/>
              <a:t>	</a:t>
            </a:r>
            <a:r>
              <a:rPr lang="hr-HR" sz="4000" dirty="0" smtClean="0"/>
              <a:t>STRATEGIJA INTERNACIONALIZACIJE</a:t>
            </a:r>
            <a:br>
              <a:rPr lang="hr-HR" sz="4000" dirty="0" smtClean="0"/>
            </a:br>
            <a:r>
              <a:rPr lang="hr-HR" sz="4000" dirty="0"/>
              <a:t>	</a:t>
            </a:r>
            <a:r>
              <a:rPr lang="hr-HR" sz="4000" dirty="0" smtClean="0"/>
              <a:t>	</a:t>
            </a:r>
            <a:r>
              <a:rPr lang="hr-HR" dirty="0" err="1" smtClean="0"/>
              <a:t>šk.god</a:t>
            </a:r>
            <a:r>
              <a:rPr lang="hr-HR" dirty="0" smtClean="0"/>
              <a:t>. 2015./2016.</a:t>
            </a:r>
            <a:endParaRPr lang="hr-HR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4" y="2105818"/>
            <a:ext cx="2839831" cy="331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23" y="1972627"/>
            <a:ext cx="665511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2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396241"/>
            <a:ext cx="9603275" cy="1457514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/>
              <a:t>POVELJA MOBILNOSTI </a:t>
            </a:r>
            <a:br>
              <a:rPr lang="hr-HR" sz="4000" dirty="0" smtClean="0"/>
            </a:br>
            <a:r>
              <a:rPr lang="hr-HR" sz="4000" dirty="0" smtClean="0"/>
              <a:t>2016.-2020.</a:t>
            </a:r>
            <a:endParaRPr lang="hr-HR" sz="4000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664" y="1158240"/>
            <a:ext cx="3823335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1938814"/>
            <a:ext cx="6790372" cy="376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4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167640"/>
            <a:ext cx="9603275" cy="1686115"/>
          </a:xfrm>
        </p:spPr>
        <p:txBody>
          <a:bodyPr>
            <a:normAutofit/>
          </a:bodyPr>
          <a:lstStyle/>
          <a:p>
            <a:pPr algn="ctr"/>
            <a:r>
              <a:rPr lang="hr-HR" sz="4000" i="1" dirty="0" smtClean="0">
                <a:solidFill>
                  <a:prstClr val="black"/>
                </a:solidFill>
              </a:rPr>
              <a:t>NOVI PROJEKT </a:t>
            </a:r>
            <a:r>
              <a:rPr lang="hr-HR" sz="4000" i="1" dirty="0">
                <a:solidFill>
                  <a:prstClr val="black"/>
                </a:solidFill>
              </a:rPr>
              <a:t>MOBILNOSTI</a:t>
            </a:r>
            <a:r>
              <a:rPr lang="hr-HR" dirty="0">
                <a:solidFill>
                  <a:prstClr val="black"/>
                </a:solidFill>
              </a:rPr>
              <a:t/>
            </a:r>
            <a:br>
              <a:rPr lang="hr-HR" dirty="0">
                <a:solidFill>
                  <a:prstClr val="black"/>
                </a:solidFill>
              </a:rPr>
            </a:br>
            <a:r>
              <a:rPr lang="hr-HR" dirty="0">
                <a:solidFill>
                  <a:prstClr val="black"/>
                </a:solidFill>
              </a:rPr>
              <a:t>ERASMUS+ </a:t>
            </a:r>
            <a:r>
              <a:rPr lang="hr-HR" dirty="0" smtClean="0">
                <a:solidFill>
                  <a:prstClr val="black"/>
                </a:solidFill>
              </a:rPr>
              <a:t>2017.</a:t>
            </a:r>
            <a:r>
              <a:rPr lang="hr-HR" dirty="0">
                <a:solidFill>
                  <a:prstClr val="black"/>
                </a:solidFill>
              </a:rPr>
              <a:t/>
            </a:r>
            <a:br>
              <a:rPr lang="hr-HR" dirty="0">
                <a:solidFill>
                  <a:prstClr val="black"/>
                </a:solidFill>
              </a:rPr>
            </a:br>
            <a:r>
              <a:rPr lang="hr-HR" dirty="0" smtClean="0">
                <a:solidFill>
                  <a:prstClr val="black"/>
                </a:solidFill>
              </a:rPr>
              <a:t>„NAŠE EU PUTOVANJE”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proljeće 2018</a:t>
            </a:r>
          </a:p>
          <a:p>
            <a:r>
              <a:rPr lang="hr-HR" dirty="0" smtClean="0"/>
              <a:t>24 učenika svih zanimanja u 3 tijeka mobilnosti putuju u Finsku (</a:t>
            </a:r>
            <a:r>
              <a:rPr lang="hr-HR" dirty="0" err="1" smtClean="0"/>
              <a:t>Jyvaskyla</a:t>
            </a:r>
            <a:r>
              <a:rPr lang="hr-HR" dirty="0" smtClean="0"/>
              <a:t> i </a:t>
            </a:r>
            <a:r>
              <a:rPr lang="hr-HR" dirty="0" err="1" smtClean="0"/>
              <a:t>Lahti</a:t>
            </a:r>
            <a:r>
              <a:rPr lang="hr-HR" dirty="0" smtClean="0"/>
              <a:t>) i Dansku (</a:t>
            </a:r>
            <a:r>
              <a:rPr lang="hr-HR" dirty="0" err="1" smtClean="0"/>
              <a:t>Frederiksberg</a:t>
            </a:r>
            <a:r>
              <a:rPr lang="hr-HR" dirty="0" smtClean="0"/>
              <a:t>)</a:t>
            </a:r>
          </a:p>
          <a:p>
            <a:r>
              <a:rPr lang="hr-HR" dirty="0" smtClean="0"/>
              <a:t>3 nastavnika pratitelja</a:t>
            </a:r>
          </a:p>
          <a:p>
            <a:r>
              <a:rPr lang="hr-HR" dirty="0" smtClean="0"/>
              <a:t>4 strukovna nastavnika na stručnom usavršavanju u Nizozemskoj (Groningen)</a:t>
            </a:r>
          </a:p>
          <a:p>
            <a:r>
              <a:rPr lang="hr-HR" dirty="0" smtClean="0"/>
              <a:t>Trajanje projekta:1 godina</a:t>
            </a:r>
          </a:p>
          <a:p>
            <a:r>
              <a:rPr lang="hr-HR" dirty="0" smtClean="0"/>
              <a:t>Potpora</a:t>
            </a:r>
            <a:r>
              <a:rPr lang="hr-HR" dirty="0"/>
              <a:t>: </a:t>
            </a:r>
            <a:r>
              <a:rPr lang="hr-HR" dirty="0" smtClean="0"/>
              <a:t>68.097,00 eura.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74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426721"/>
            <a:ext cx="9603275" cy="1427034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/>
              <a:t>KAKO NASTAJE PROJEKT?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0041" y="2015732"/>
            <a:ext cx="8503920" cy="3450613"/>
          </a:xfrm>
        </p:spPr>
        <p:txBody>
          <a:bodyPr/>
          <a:lstStyle/>
          <a:p>
            <a:r>
              <a:rPr lang="hr-HR" dirty="0" smtClean="0"/>
              <a:t>Za sve projektne aktivnosti zadužen je školski projektni tim</a:t>
            </a:r>
          </a:p>
          <a:p>
            <a:r>
              <a:rPr lang="hr-HR" dirty="0" smtClean="0"/>
              <a:t>Prije prijave projekta ostvaruju se kontakti s mogućim partnerima i dogovara suradnja</a:t>
            </a:r>
          </a:p>
          <a:p>
            <a:r>
              <a:rPr lang="hr-HR" dirty="0" smtClean="0"/>
              <a:t>Prijava projekta:  ispunjavanje prijavnog obrasca u veljači svake godine-šalje se u Agenciju za mobilnost i programe EU</a:t>
            </a:r>
          </a:p>
          <a:p>
            <a:r>
              <a:rPr lang="hr-HR" dirty="0" smtClean="0"/>
              <a:t>Objava rezultata u svibnju</a:t>
            </a:r>
          </a:p>
          <a:p>
            <a:r>
              <a:rPr lang="hr-HR" dirty="0" smtClean="0"/>
              <a:t>Projekti traju 12 mjeseci od 1. lipnja-do 31. svibnja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60" y="3749039"/>
            <a:ext cx="5195465" cy="310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6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716279"/>
            <a:ext cx="9603275" cy="868681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/>
              <a:t>PROJEKTNE  AKTIVNOSTI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45921" y="1341120"/>
            <a:ext cx="9677400" cy="4953000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r>
              <a:rPr lang="hr-HR" dirty="0" smtClean="0"/>
              <a:t>Informiranje o projektu (web stranica, kroz SRZ, roditeljske sastanke, NV i RV)</a:t>
            </a:r>
          </a:p>
          <a:p>
            <a:r>
              <a:rPr lang="hr-HR" dirty="0" smtClean="0"/>
              <a:t>Objava natječaja (web stranica škole, prijavnice, kriteriji odabira)</a:t>
            </a:r>
          </a:p>
          <a:p>
            <a:r>
              <a:rPr lang="hr-HR" dirty="0" smtClean="0"/>
              <a:t>Odabir kandidata</a:t>
            </a:r>
          </a:p>
          <a:p>
            <a:r>
              <a:rPr lang="hr-HR" dirty="0" smtClean="0"/>
              <a:t>Roditeljski sastanci</a:t>
            </a:r>
          </a:p>
          <a:p>
            <a:r>
              <a:rPr lang="hr-HR" dirty="0" smtClean="0"/>
              <a:t>Organiziranje mobilnosti (kupovina avionskih karata, smještaj, </a:t>
            </a:r>
            <a:r>
              <a:rPr lang="hr-HR" dirty="0" err="1" smtClean="0"/>
              <a:t>osiguranje..</a:t>
            </a:r>
            <a:r>
              <a:rPr lang="hr-HR" dirty="0" smtClean="0"/>
              <a:t>.)</a:t>
            </a:r>
          </a:p>
          <a:p>
            <a:r>
              <a:rPr lang="hr-HR" dirty="0" smtClean="0"/>
              <a:t>Potpisivanje Ugovora sa sudionicima</a:t>
            </a:r>
          </a:p>
          <a:p>
            <a:r>
              <a:rPr lang="hr-HR" dirty="0" smtClean="0"/>
              <a:t>Priprema za mobilnost (jezična, psihološko-pedagoška, kulturološka, </a:t>
            </a:r>
            <a:r>
              <a:rPr lang="hr-HR" dirty="0" err="1" smtClean="0"/>
              <a:t>stručna.</a:t>
            </a:r>
            <a:r>
              <a:rPr lang="hr-HR" dirty="0" smtClean="0"/>
              <a:t>.)</a:t>
            </a:r>
          </a:p>
          <a:p>
            <a:r>
              <a:rPr lang="hr-HR" dirty="0" smtClean="0"/>
              <a:t>Mobilnost</a:t>
            </a:r>
          </a:p>
          <a:p>
            <a:r>
              <a:rPr lang="hr-HR" dirty="0" smtClean="0"/>
              <a:t>Završno izvještavanje</a:t>
            </a:r>
          </a:p>
          <a:p>
            <a:r>
              <a:rPr lang="hr-HR" dirty="0" smtClean="0"/>
              <a:t>Diseminacija rezultata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12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2426361"/>
          </a:xfrm>
        </p:spPr>
        <p:txBody>
          <a:bodyPr/>
          <a:lstStyle/>
          <a:p>
            <a:r>
              <a:rPr lang="hr-HR" dirty="0" smtClean="0"/>
              <a:t>ZA KRAJ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2600" dirty="0" smtClean="0"/>
          </a:p>
          <a:p>
            <a:r>
              <a:rPr lang="pl-PL" sz="2600" dirty="0" smtClean="0"/>
              <a:t>U skladu s TCU i mobilnost je prilika za cjeloživotno učenje!</a:t>
            </a:r>
          </a:p>
          <a:p>
            <a:pPr marL="0" indent="0">
              <a:buNone/>
            </a:pPr>
            <a:endParaRPr lang="pl-PL" sz="4000" dirty="0" smtClean="0"/>
          </a:p>
          <a:p>
            <a:pPr lvl="4"/>
            <a:r>
              <a:rPr lang="pl-PL" sz="3200" dirty="0" smtClean="0"/>
              <a:t>Tko </a:t>
            </a:r>
            <a:r>
              <a:rPr lang="pl-PL" sz="3200" dirty="0"/>
              <a:t>je završio </a:t>
            </a:r>
            <a:r>
              <a:rPr lang="pl-PL" sz="3200" dirty="0" smtClean="0"/>
              <a:t>učiti,  završio </a:t>
            </a:r>
            <a:r>
              <a:rPr lang="pl-PL" sz="3200" dirty="0"/>
              <a:t>je i rasti</a:t>
            </a:r>
            <a:r>
              <a:rPr lang="pl-PL" sz="3200" dirty="0" smtClean="0"/>
              <a:t>.</a:t>
            </a:r>
          </a:p>
          <a:p>
            <a:pPr marL="0" indent="0">
              <a:buNone/>
            </a:pPr>
            <a:r>
              <a:rPr lang="pl-PL" sz="4000" dirty="0" smtClean="0"/>
              <a:t>							</a:t>
            </a:r>
            <a:r>
              <a:rPr lang="pl-PL" sz="2100" dirty="0" smtClean="0"/>
              <a:t>Ruska narodna</a:t>
            </a:r>
          </a:p>
          <a:p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70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640080"/>
            <a:ext cx="9603275" cy="4998720"/>
          </a:xfrm>
        </p:spPr>
        <p:txBody>
          <a:bodyPr>
            <a:normAutofit/>
          </a:bodyPr>
          <a:lstStyle/>
          <a:p>
            <a:pPr algn="ctr"/>
            <a:r>
              <a:rPr lang="hr-HR" sz="4400" cap="none" dirty="0" smtClean="0">
                <a:latin typeface="+mn-lt"/>
                <a:ea typeface="+mn-ea"/>
                <a:cs typeface="+mn-cs"/>
              </a:rPr>
              <a:t>MOBILNOST</a:t>
            </a:r>
            <a:r>
              <a:rPr lang="hr-HR" cap="none" dirty="0" smtClean="0">
                <a:latin typeface="+mn-lt"/>
                <a:ea typeface="+mn-ea"/>
                <a:cs typeface="+mn-cs"/>
              </a:rPr>
              <a:t/>
            </a:r>
            <a:br>
              <a:rPr lang="hr-HR" cap="none" dirty="0" smtClean="0">
                <a:latin typeface="+mn-lt"/>
                <a:ea typeface="+mn-ea"/>
                <a:cs typeface="+mn-cs"/>
              </a:rPr>
            </a:br>
            <a:r>
              <a:rPr lang="hr-HR" cap="none" dirty="0">
                <a:latin typeface="+mn-lt"/>
                <a:ea typeface="+mn-ea"/>
                <a:cs typeface="+mn-cs"/>
              </a:rPr>
              <a:t/>
            </a:r>
            <a:br>
              <a:rPr lang="hr-HR" cap="none" dirty="0">
                <a:latin typeface="+mn-lt"/>
                <a:ea typeface="+mn-ea"/>
                <a:cs typeface="+mn-cs"/>
              </a:rPr>
            </a:br>
            <a:r>
              <a:rPr lang="hr-HR" cap="none" dirty="0" smtClean="0">
                <a:latin typeface="+mn-lt"/>
                <a:ea typeface="+mn-ea"/>
                <a:cs typeface="+mn-cs"/>
              </a:rPr>
              <a:t/>
            </a:r>
            <a:br>
              <a:rPr lang="hr-HR" cap="none" dirty="0" smtClean="0">
                <a:latin typeface="+mn-lt"/>
                <a:ea typeface="+mn-ea"/>
                <a:cs typeface="+mn-cs"/>
              </a:rPr>
            </a:br>
            <a:r>
              <a:rPr lang="hr-HR" cap="none" dirty="0" smtClean="0">
                <a:latin typeface="+mn-lt"/>
                <a:ea typeface="+mn-ea"/>
                <a:cs typeface="+mn-cs"/>
              </a:rPr>
              <a:t>=</a:t>
            </a:r>
            <a:br>
              <a:rPr lang="hr-HR" cap="none" dirty="0" smtClean="0">
                <a:latin typeface="+mn-lt"/>
                <a:ea typeface="+mn-ea"/>
                <a:cs typeface="+mn-cs"/>
              </a:rPr>
            </a:br>
            <a:r>
              <a:rPr lang="hr-HR" cap="none" dirty="0" smtClean="0">
                <a:latin typeface="+mn-lt"/>
                <a:ea typeface="+mn-ea"/>
                <a:cs typeface="+mn-cs"/>
              </a:rPr>
              <a:t>odlazak i boravak jedne ili više osoba u državu partnera. </a:t>
            </a:r>
            <a:br>
              <a:rPr lang="hr-HR" cap="none" dirty="0" smtClean="0">
                <a:latin typeface="+mn-lt"/>
                <a:ea typeface="+mn-ea"/>
                <a:cs typeface="+mn-cs"/>
              </a:rPr>
            </a:br>
            <a:r>
              <a:rPr lang="hr-HR" cap="none" dirty="0" smtClean="0">
                <a:latin typeface="+mn-lt"/>
                <a:ea typeface="+mn-ea"/>
                <a:cs typeface="+mn-cs"/>
              </a:rPr>
              <a:t/>
            </a:r>
            <a:br>
              <a:rPr lang="hr-HR" cap="none" dirty="0" smtClean="0">
                <a:latin typeface="+mn-lt"/>
                <a:ea typeface="+mn-ea"/>
                <a:cs typeface="+mn-cs"/>
              </a:rPr>
            </a:br>
            <a:r>
              <a:rPr lang="hr-HR" cap="none" dirty="0" smtClean="0">
                <a:latin typeface="+mn-lt"/>
                <a:ea typeface="+mn-ea"/>
                <a:cs typeface="+mn-cs"/>
              </a:rPr>
              <a:t>Na mobilnost mogu ići svi uključeni u projekt: koordinator projekta, (ne)nastavno osoblje, učenici, zaposlenici…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0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cap="none" dirty="0" smtClean="0"/>
              <a:t>Kako je sve počelo???</a:t>
            </a:r>
            <a:endParaRPr lang="hr-HR" sz="4800" cap="none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 flipV="1">
            <a:off x="3261359" y="4819124"/>
            <a:ext cx="6823325" cy="4571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5989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ŠKOLSKA GODINA 2008./2009.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595 učenika</a:t>
            </a:r>
          </a:p>
          <a:p>
            <a:r>
              <a:rPr lang="hr-HR" dirty="0" smtClean="0"/>
              <a:t>Nastava se odvija u dvije smjene u svega 10 učionica</a:t>
            </a:r>
          </a:p>
          <a:p>
            <a:endParaRPr lang="hr-HR" dirty="0"/>
          </a:p>
          <a:p>
            <a:r>
              <a:rPr lang="hr-HR" dirty="0" smtClean="0"/>
              <a:t>&lt; 1% učenika je prošlo s odličnim uspjehom</a:t>
            </a:r>
          </a:p>
          <a:p>
            <a:r>
              <a:rPr lang="hr-HR" dirty="0" smtClean="0"/>
              <a:t>&gt; 5% učenika s teškoćama u razvoju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Moja želja: </a:t>
            </a:r>
            <a:r>
              <a:rPr lang="hr-HR" b="1" dirty="0" smtClean="0"/>
              <a:t>raditi nešto s nadarenim učenicima!</a:t>
            </a:r>
            <a:endParaRPr lang="hr-HR" b="1" dirty="0"/>
          </a:p>
        </p:txBody>
      </p:sp>
      <p:pic>
        <p:nvPicPr>
          <p:cNvPr id="1026" name="Picture 2" descr="C:\Users\OTS\Pictures\ObrtnatehnickaskolaSpl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82" y="2034859"/>
            <a:ext cx="4011558" cy="30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09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99" y="3956019"/>
            <a:ext cx="2849881" cy="213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487679"/>
            <a:ext cx="9603275" cy="1366075"/>
          </a:xfrm>
        </p:spPr>
        <p:txBody>
          <a:bodyPr>
            <a:normAutofit/>
          </a:bodyPr>
          <a:lstStyle/>
          <a:p>
            <a:pPr algn="ctr"/>
            <a:r>
              <a:rPr lang="hr-HR" sz="4000" i="1" dirty="0"/>
              <a:t>PRIJE </a:t>
            </a:r>
            <a:r>
              <a:rPr lang="hr-HR" sz="4000" i="1" dirty="0" smtClean="0"/>
              <a:t>PRIJAVE</a:t>
            </a:r>
            <a:r>
              <a:rPr lang="hr-HR" sz="4000" i="1" dirty="0"/>
              <a:t/>
            </a:r>
            <a:br>
              <a:rPr lang="hr-HR" sz="4000" i="1" dirty="0"/>
            </a:br>
            <a:r>
              <a:rPr lang="hr-HR" dirty="0"/>
              <a:t>PRONALAZAK </a:t>
            </a:r>
            <a:r>
              <a:rPr lang="hr-HR" dirty="0" smtClean="0"/>
              <a:t>PRVIH PARTNERA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90619" y="2015732"/>
            <a:ext cx="9603275" cy="34506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hr-HR" dirty="0" smtClean="0"/>
          </a:p>
          <a:p>
            <a:pPr>
              <a:defRPr/>
            </a:pPr>
            <a:r>
              <a:rPr lang="hr-HR" dirty="0"/>
              <a:t>2008</a:t>
            </a:r>
            <a:r>
              <a:rPr lang="hr-HR" dirty="0"/>
              <a:t>. </a:t>
            </a:r>
            <a:r>
              <a:rPr lang="hr-HR" dirty="0" smtClean="0"/>
              <a:t> godine </a:t>
            </a:r>
            <a:r>
              <a:rPr lang="hr-HR" dirty="0"/>
              <a:t>predstavnici francuske udruge ANFA (udruga </a:t>
            </a:r>
            <a:r>
              <a:rPr lang="hr-HR" dirty="0"/>
              <a:t>obrtnika automobilske </a:t>
            </a:r>
            <a:r>
              <a:rPr lang="hr-HR" dirty="0"/>
              <a:t>struke), na preporuku Obrtničke komore </a:t>
            </a:r>
            <a:r>
              <a:rPr lang="hr-HR" dirty="0"/>
              <a:t>Splitsko-dalmatinske </a:t>
            </a:r>
            <a:r>
              <a:rPr lang="hr-HR" dirty="0"/>
              <a:t>županije i predstavnici škole Centre de </a:t>
            </a:r>
            <a:r>
              <a:rPr lang="hr-HR" dirty="0" err="1"/>
              <a:t>F</a:t>
            </a:r>
            <a:r>
              <a:rPr lang="hr-HR" dirty="0" err="1" smtClean="0"/>
              <a:t>ormation</a:t>
            </a:r>
            <a:r>
              <a:rPr lang="hr-HR" dirty="0" smtClean="0"/>
              <a:t> </a:t>
            </a:r>
            <a:r>
              <a:rPr lang="hr-HR" dirty="0" err="1"/>
              <a:t>Metiers</a:t>
            </a:r>
            <a:r>
              <a:rPr lang="hr-HR" dirty="0"/>
              <a:t> et </a:t>
            </a:r>
            <a:r>
              <a:rPr lang="hr-HR" dirty="0" err="1"/>
              <a:t>Artisanat</a:t>
            </a:r>
            <a:r>
              <a:rPr lang="hr-HR" dirty="0"/>
              <a:t> iz </a:t>
            </a:r>
            <a:r>
              <a:rPr lang="hr-HR" dirty="0" err="1"/>
              <a:t>Meauxa</a:t>
            </a:r>
            <a:r>
              <a:rPr lang="hr-HR" dirty="0"/>
              <a:t> u Francuskoj stupili su u kontakt s ravnateljem naše škole, sa željom da se uspostavi suradnja između naše dvije škole, kako bi njihovi učenici u sklopu programa mobilnosti pohađali praktičnu nastavu u automobilskim obrtničkim radionicama u Splitu</a:t>
            </a:r>
            <a:r>
              <a:rPr lang="hr-HR" dirty="0"/>
              <a:t>.</a:t>
            </a:r>
          </a:p>
          <a:p>
            <a:pPr marL="0" indent="0">
              <a:buNone/>
              <a:defRPr/>
            </a:pPr>
            <a:endParaRPr lang="hr-HR" dirty="0"/>
          </a:p>
          <a:p>
            <a:pPr>
              <a:defRPr/>
            </a:pPr>
            <a:r>
              <a:rPr lang="hr-HR" dirty="0"/>
              <a:t>Uspostavljen je dobar prvi kontakt i dogovorena suradnja. 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13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518161"/>
            <a:ext cx="9603275" cy="133559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400" i="1" dirty="0"/>
              <a:t>PRIJE PRIJAVE</a:t>
            </a:r>
            <a:r>
              <a:rPr lang="hr-HR" sz="4400" dirty="0"/>
              <a:t/>
            </a:r>
            <a:br>
              <a:rPr lang="hr-HR" sz="4400" dirty="0"/>
            </a:br>
            <a:r>
              <a:rPr lang="hr-HR" sz="4400" dirty="0"/>
              <a:t> </a:t>
            </a:r>
            <a:r>
              <a:rPr lang="hr-HR" dirty="0"/>
              <a:t>DOPIS AGENCIJE ZA MOBILNOST I PROGRAME EU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65028"/>
          </a:xfrm>
        </p:spPr>
        <p:txBody>
          <a:bodyPr/>
          <a:lstStyle/>
          <a:p>
            <a:r>
              <a:rPr lang="hr-HR" dirty="0"/>
              <a:t>Na </a:t>
            </a:r>
            <a:r>
              <a:rPr lang="hr-HR" dirty="0" smtClean="0"/>
              <a:t>adresu </a:t>
            </a:r>
            <a:r>
              <a:rPr lang="hr-HR" dirty="0"/>
              <a:t>škole krajem 2008. godine stigla je obavijest o programima koje provodi Agencija za mobilnost i programe EU.</a:t>
            </a:r>
          </a:p>
          <a:p>
            <a:r>
              <a:rPr lang="hr-HR" dirty="0"/>
              <a:t>Ravnatelj je prepoznao mogućnost da se naša škola prijavi na jedan od raspisanih natječaja Agencije i iskoristi dobre kontakte i prijateljstvo s francuskom školom. Odabran je program Leonardo da Vinci-mobilnost učenika.</a:t>
            </a:r>
          </a:p>
          <a:p>
            <a:r>
              <a:rPr lang="hr-HR" dirty="0"/>
              <a:t>Stupili smo u kontakt s Agencijom i izrazili želju za prijavom na objavljeni natječaj Leonardo da Vinci 2009. Dobili smo potporu, kao i obećanje o savjetodavnoj pomoći pri izradi projekta</a:t>
            </a:r>
            <a:r>
              <a:rPr lang="hr-HR" dirty="0" smtClean="0"/>
              <a:t>.</a:t>
            </a:r>
          </a:p>
          <a:p>
            <a:r>
              <a:rPr lang="hr-HR" dirty="0" smtClean="0"/>
              <a:t>Naš prvi pokušaj je bio uspješan ..</a:t>
            </a:r>
            <a:endParaRPr lang="hr-HR" dirty="0"/>
          </a:p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3" y="325755"/>
            <a:ext cx="16271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" y="959168"/>
            <a:ext cx="1619104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909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68" y="4206240"/>
            <a:ext cx="3626831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198120"/>
            <a:ext cx="9603275" cy="1655635"/>
          </a:xfrm>
        </p:spPr>
        <p:txBody>
          <a:bodyPr>
            <a:noAutofit/>
          </a:bodyPr>
          <a:lstStyle/>
          <a:p>
            <a:pPr algn="ctr"/>
            <a:r>
              <a:rPr lang="it-IT" sz="4400" i="1" dirty="0"/>
              <a:t>PROJEKT MOBILNOSTI</a:t>
            </a:r>
            <a:br>
              <a:rPr lang="it-IT" sz="4400" i="1" dirty="0"/>
            </a:br>
            <a:r>
              <a:rPr lang="it-IT" dirty="0"/>
              <a:t>Leonardo da Vinci 2009.</a:t>
            </a:r>
            <a:br>
              <a:rPr lang="it-IT" dirty="0"/>
            </a:br>
            <a:r>
              <a:rPr lang="it-IT" dirty="0"/>
              <a:t>“UČIMO, RADIMO, PUTUJMO” </a:t>
            </a:r>
            <a:br>
              <a:rPr lang="it-IT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3 učenika automehaničara (financira EU) + 4 učenika automehaničara (financira partnerska škola i obrtnici iz Francuske) i 1 nastavnik-pratitelj</a:t>
            </a:r>
          </a:p>
          <a:p>
            <a:r>
              <a:rPr lang="hr-HR" dirty="0"/>
              <a:t> Trajanje projekta: 1 godina</a:t>
            </a:r>
          </a:p>
          <a:p>
            <a:r>
              <a:rPr lang="hr-HR" dirty="0"/>
              <a:t>2 tjedna mobilnosti u ožujku 2010.</a:t>
            </a:r>
          </a:p>
          <a:p>
            <a:r>
              <a:rPr lang="hr-HR" dirty="0"/>
              <a:t>Potpora Agencije za mobilnost u iznosu od 8.988,00 eura. </a:t>
            </a:r>
          </a:p>
          <a:p>
            <a:r>
              <a:rPr lang="hr-HR" dirty="0"/>
              <a:t>Prva škola iz Dalmacije koja je provodila projekt  </a:t>
            </a:r>
            <a:r>
              <a:rPr lang="hr-HR" dirty="0" smtClean="0"/>
              <a:t>mobilnosti </a:t>
            </a:r>
            <a:r>
              <a:rPr lang="hr-HR" dirty="0"/>
              <a:t>učenika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3850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274321"/>
            <a:ext cx="9603275" cy="1579434"/>
          </a:xfrm>
        </p:spPr>
        <p:txBody>
          <a:bodyPr/>
          <a:lstStyle/>
          <a:p>
            <a:pPr algn="ctr"/>
            <a:r>
              <a:rPr lang="hr-HR" sz="4400" i="1" dirty="0"/>
              <a:t>PROJEKT MOBILNOSTI</a:t>
            </a:r>
            <a:r>
              <a:rPr lang="hr-HR" sz="4800" i="1" dirty="0"/>
              <a:t/>
            </a:r>
            <a:br>
              <a:rPr lang="hr-HR" sz="4800" i="1" dirty="0"/>
            </a:br>
            <a:r>
              <a:rPr lang="it-IT" dirty="0"/>
              <a:t>Leonardo da Vinci 20</a:t>
            </a:r>
            <a:r>
              <a:rPr lang="hr-HR" dirty="0"/>
              <a:t>10</a:t>
            </a:r>
            <a:r>
              <a:rPr lang="it-IT" dirty="0"/>
              <a:t>.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“PUTOVANJEM DO ZNANJA”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8882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Veći broj korisnika i dva zanimanja.</a:t>
            </a:r>
          </a:p>
          <a:p>
            <a:r>
              <a:rPr lang="hr-HR" dirty="0"/>
              <a:t>10 učenika: 5 automehaničara i 5 elektroinstalater i 2 nastavnika pratitelja (ukupno 12 sudionika).</a:t>
            </a:r>
          </a:p>
          <a:p>
            <a:r>
              <a:rPr lang="hr-HR" dirty="0"/>
              <a:t>Trajanje projekta: 1 godina</a:t>
            </a:r>
          </a:p>
          <a:p>
            <a:r>
              <a:rPr lang="hr-HR" dirty="0"/>
              <a:t>2 tjedna mobilnosti u travnju 2011.</a:t>
            </a:r>
          </a:p>
          <a:p>
            <a:r>
              <a:rPr lang="hr-HR" dirty="0"/>
              <a:t>Potpora Agencije za mobilnost u iznosu od 19.260,00 eura.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>
              <a:spcBef>
                <a:spcPts val="0"/>
              </a:spcBef>
            </a:pPr>
            <a:r>
              <a:rPr lang="hr-HR" dirty="0"/>
              <a:t>Informacije o projektu objavljene su i u brošuri razvojne agencije </a:t>
            </a:r>
            <a:endParaRPr lang="hr-H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dirty="0" smtClean="0"/>
              <a:t>Županije </a:t>
            </a:r>
            <a:r>
              <a:rPr lang="hr-HR" dirty="0"/>
              <a:t>dubrovačko-neretvanske, kao primjer dobre prakse. </a:t>
            </a:r>
          </a:p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5" y="4498975"/>
            <a:ext cx="32797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00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1579" y="259081"/>
            <a:ext cx="9603275" cy="1594674"/>
          </a:xfrm>
        </p:spPr>
        <p:txBody>
          <a:bodyPr/>
          <a:lstStyle/>
          <a:p>
            <a:pPr algn="ctr"/>
            <a:r>
              <a:rPr lang="hr-HR" sz="4400" i="1" dirty="0" smtClean="0"/>
              <a:t>PROJEKT MOBILNOSTI</a:t>
            </a:r>
            <a:r>
              <a:rPr lang="hr-HR" sz="4800" i="1" dirty="0" smtClean="0"/>
              <a:t/>
            </a:r>
            <a:br>
              <a:rPr lang="hr-HR" sz="4800" i="1" dirty="0" smtClean="0"/>
            </a:br>
            <a:r>
              <a:rPr lang="it-IT" dirty="0" smtClean="0"/>
              <a:t>Leonardo da Vinci 20</a:t>
            </a:r>
            <a:r>
              <a:rPr lang="hr-HR" dirty="0" smtClean="0"/>
              <a:t>11</a:t>
            </a:r>
            <a:r>
              <a:rPr lang="it-IT" dirty="0" smtClean="0"/>
              <a:t>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“UGRABI NOVE IZAZOVE”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2961" y="2015732"/>
            <a:ext cx="9881551" cy="4019308"/>
          </a:xfrm>
        </p:spPr>
        <p:txBody>
          <a:bodyPr>
            <a:normAutofit/>
          </a:bodyPr>
          <a:lstStyle/>
          <a:p>
            <a:r>
              <a:rPr lang="hr-HR" dirty="0" err="1"/>
              <a:t>Meaux</a:t>
            </a:r>
            <a:r>
              <a:rPr lang="hr-HR" dirty="0"/>
              <a:t>, Francuska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hr-HR" dirty="0"/>
              <a:t>10 učenika: 5 automehaničara, 5 elektroinstalater i 2 nastavnika pratitelja </a:t>
            </a:r>
            <a:endParaRPr lang="hr-H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dirty="0"/>
              <a:t> </a:t>
            </a:r>
            <a:r>
              <a:rPr lang="hr-HR" dirty="0" smtClean="0"/>
              <a:t>  (</a:t>
            </a:r>
            <a:r>
              <a:rPr lang="hr-HR" dirty="0"/>
              <a:t>ukupno 12  </a:t>
            </a:r>
            <a:r>
              <a:rPr lang="hr-HR" dirty="0" smtClean="0"/>
              <a:t>sudionika</a:t>
            </a:r>
            <a:r>
              <a:rPr lang="hr-HR" dirty="0"/>
              <a:t>).</a:t>
            </a:r>
          </a:p>
          <a:p>
            <a:r>
              <a:rPr lang="hr-HR" dirty="0"/>
              <a:t>Trajanje projekta: 1 godina</a:t>
            </a:r>
          </a:p>
          <a:p>
            <a:r>
              <a:rPr lang="hr-HR" dirty="0"/>
              <a:t>2 tjedna mobilnosti u ožujku 2012.</a:t>
            </a:r>
          </a:p>
          <a:p>
            <a:r>
              <a:rPr lang="hr-HR" dirty="0"/>
              <a:t>Potpora Agencije za mobilnost u iznosu od 21.412,00 eura. </a:t>
            </a:r>
          </a:p>
          <a:p>
            <a:r>
              <a:rPr lang="hr-HR" dirty="0"/>
              <a:t>U „Slobodnoj Dalmaciji”objavljen članak o </a:t>
            </a:r>
            <a:r>
              <a:rPr lang="hr-HR" dirty="0" smtClean="0"/>
              <a:t>projektu</a:t>
            </a:r>
            <a:endParaRPr lang="hr-HR" dirty="0"/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hr-HR" dirty="0"/>
              <a:t>Predstavljanje primjera dobre prakse u sklopu Otvorenih dana </a:t>
            </a:r>
            <a:endParaRPr lang="hr-H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dirty="0" smtClean="0"/>
              <a:t>Agencije </a:t>
            </a:r>
            <a:r>
              <a:rPr lang="hr-HR" dirty="0"/>
              <a:t>za mobilnost i programe EU u Splitu.</a:t>
            </a:r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5" y="4883150"/>
            <a:ext cx="29749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81" y="2077720"/>
            <a:ext cx="190754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074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893</Words>
  <Application>Microsoft Office PowerPoint</Application>
  <PresentationFormat>Prilagođeno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Gallery</vt:lpstr>
      <vt:lpstr>    ERASMUS+ PROJEKTI  MOBILNOSTI </vt:lpstr>
      <vt:lpstr>MOBILNOST   = odlazak i boravak jedne ili više osoba u državu partnera.   Na mobilnost mogu ići svi uključeni u projekt: koordinator projekta, (ne)nastavno osoblje, učenici, zaposlenici… </vt:lpstr>
      <vt:lpstr>Kako je sve počelo???</vt:lpstr>
      <vt:lpstr>ŠKOLSKA GODINA 2008./2009.</vt:lpstr>
      <vt:lpstr>PRIJE PRIJAVE PRONALAZAK PRVIH PARTNERA</vt:lpstr>
      <vt:lpstr>PRIJE PRIJAVE  DOPIS AGENCIJE ZA MOBILNOST I PROGRAME EU </vt:lpstr>
      <vt:lpstr>PROJEKT MOBILNOSTI Leonardo da Vinci 2009. “UČIMO, RADIMO, PUTUJMO”  </vt:lpstr>
      <vt:lpstr>PROJEKT MOBILNOSTI Leonardo da Vinci 2010. “PUTOVANJEM DO ZNANJA”</vt:lpstr>
      <vt:lpstr>PROJEKT MOBILNOSTI Leonardo da Vinci 2011. “UGRABI NOVE IZAZOVE”</vt:lpstr>
      <vt:lpstr>PROJEKT MOBILNOSTI Leonardo da Vinci 2012. „TIMSKA IZRADA AUTOMOBILA BUDUĆNOSTI” </vt:lpstr>
      <vt:lpstr>PROJEKT MOBILNOSTI ERASMUS+ 2014. „ZNANJE JE BOGATSTVO!”</vt:lpstr>
      <vt:lpstr>PROJEKT MOBILNOSTI ERASMUS+ 2015. „LEARNING THROUGH ACTIVITY IS FUN!”</vt:lpstr>
      <vt:lpstr>PROJEKT MOBILNOSTI ERASMUS+ 2016. „TRAVELING AND LEARNING”</vt:lpstr>
      <vt:lpstr> STRATEGIJA INTERNACIONALIZACIJE   šk.god. 2015./2016.</vt:lpstr>
      <vt:lpstr>POVELJA MOBILNOSTI  2016.-2020.</vt:lpstr>
      <vt:lpstr>NOVI PROJEKT MOBILNOSTI ERASMUS+ 2017. „NAŠE EU PUTOVANJE”</vt:lpstr>
      <vt:lpstr>KAKO NASTAJE PROJEKT?</vt:lpstr>
      <vt:lpstr>PROJEKTNE  AKTIVNOSTI</vt:lpstr>
      <vt:lpstr>ZA 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PROJEKTI  U OBRTNOJ TEHNIČKOJ ŠKOLI</dc:title>
  <dc:creator>SANJA</dc:creator>
  <cp:lastModifiedBy>OTS</cp:lastModifiedBy>
  <cp:revision>18</cp:revision>
  <dcterms:modified xsi:type="dcterms:W3CDTF">2017-10-03T09:24:19Z</dcterms:modified>
</cp:coreProperties>
</file>